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08" r:id="rId2"/>
    <p:sldId id="310" r:id="rId3"/>
    <p:sldId id="311" r:id="rId4"/>
    <p:sldId id="312" r:id="rId5"/>
    <p:sldId id="313" r:id="rId6"/>
    <p:sldId id="315" r:id="rId7"/>
    <p:sldId id="328" r:id="rId8"/>
    <p:sldId id="327" r:id="rId9"/>
    <p:sldId id="317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9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068"/>
  </p:normalViewPr>
  <p:slideViewPr>
    <p:cSldViewPr snapToGrid="0">
      <p:cViewPr varScale="1">
        <p:scale>
          <a:sx n="110" d="100"/>
          <a:sy n="110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C453-7EB3-6B47-91A2-04B3D9AC87ED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B66B0-565F-3B49-BD21-4210A8D8A6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02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B66B0-565F-3B49-BD21-4210A8D8A67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71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Up to 43% of </a:t>
            </a:r>
            <a:r>
              <a:rPr lang="it-IT" b="1" dirty="0" err="1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Tirzepatide</a:t>
            </a:r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Treated</a:t>
            </a:r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Subjects</a:t>
            </a:r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b="1" dirty="0" err="1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Obtain</a:t>
            </a:r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 a Weight</a:t>
            </a:r>
            <a:endParaRPr lang="it-IT" dirty="0">
              <a:solidFill>
                <a:srgbClr val="B00004"/>
              </a:solidFill>
              <a:effectLst/>
              <a:latin typeface="Century Gothic" panose="020B0502020202020204" pitchFamily="34" charset="0"/>
            </a:endParaRPr>
          </a:p>
          <a:p>
            <a:r>
              <a:rPr lang="it-IT" b="1" dirty="0" err="1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Reduction</a:t>
            </a:r>
            <a:r>
              <a:rPr lang="it-IT" b="1" dirty="0">
                <a:solidFill>
                  <a:srgbClr val="B00004"/>
                </a:solidFill>
                <a:effectLst/>
                <a:latin typeface="Century Gothic" panose="020B0502020202020204" pitchFamily="34" charset="0"/>
              </a:rPr>
              <a:t> ≥15%</a:t>
            </a:r>
            <a:endParaRPr lang="it-IT" dirty="0">
              <a:solidFill>
                <a:srgbClr val="B0000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AB66B0-565F-3B49-BD21-4210A8D8A67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3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1EC3F5-CC7D-1DC9-9FDD-FF67713BE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D421DF-B85E-87B6-8A58-9A2BAFA9C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DDE9DB-7503-37EC-EB30-78A7859E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753E18-05FF-6C7A-F6B1-404D1A35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9AB9AB-6E08-B9BC-3775-D35FD134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98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19E78-232B-482C-9C36-B9F7D2CD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3AC065-DD1F-175C-B5DF-BD7BD8B63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A58EA3-3044-B206-C42E-CFAB7EDB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2BF87E-6EDA-1ED9-E9E0-92E82712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95E610-CAA8-E22D-CDF3-5A7D1279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F27A41F-B9CC-750B-C3EF-D7CE7CFC4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8707FD-E54F-F82E-96D1-95EC94AEA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98C5A5-B9D3-A12D-D092-E6ED9535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984B02-C115-BF5B-A4E8-037B73D1F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71A427-E298-1E5D-C5FA-F544B0A3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16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3D06F-36C4-5EBE-23B4-F6CA1584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19F915-2E56-2AA0-9482-CD8375FCD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DB4C6F-4B93-5F81-2EBB-1310E1D0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25D766-873D-DBBC-2E2A-568219E3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E5C10E-10D8-423C-3EF1-33C54538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31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435A7-8DDD-8EF2-5CEF-2AE47278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0634EE-1986-2A4B-5812-AF9E1D7A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3D8AAB-D42D-E1B6-759C-9AC57E93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EBE30B-E155-ABA8-B4B4-830DFDFF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A236D0-EF70-D27B-C0AF-42E41CA2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47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0D4111-D3F5-D3F3-1051-6F7B42F8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11E4D9-3148-98AC-B8FB-5E64DB50D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3A5ADC-30D3-86D1-3505-15DBEFA2E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C11D39-71EB-B846-C06A-531807B6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2CDF46-0154-8D7E-D087-F62F7A68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5371F6-3A76-95B6-7FF5-4B40B007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3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5AE7B2-85C6-3F20-9F3D-BF33F51B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57BE9E-05FC-1B57-BD17-6D5E1E57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2CEA89-8003-3F7B-8DEE-A87B78400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7A7D50-29D2-9B23-89DD-869E71428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935A1A-A78D-55CA-D2FC-FAF7670E1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84D04F-14BC-7D9A-C696-8BD4DB3F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C934160-218D-2F57-0465-45499B43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AB21650-9E02-3EB3-F954-8C86AEBE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3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8A76B9-DB15-E721-4AA5-8BB6938D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B39865-0C37-25FD-64C4-86E0B606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C56128-CDCB-EAAA-2D31-EDE241E1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B3BF80-1595-DC4C-F952-686378F8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43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AC99B4-7955-F18A-BAFC-E3E15C3B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DE022C-5103-1344-FAEA-0E0B8227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F61D83-2E27-ECAF-AB83-229E0F1AF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924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F80BD-7C61-1333-2C5E-D4E24CA6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10B5E7-3B8C-8B01-A8FF-3AFF271CA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F0555C-50C4-7851-11BD-56A12D4BF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B6E3CE-591B-9ACA-657B-3C1134B1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3657A8-1DFC-E7B1-5EB1-EC5F0414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192BA0-82C5-1D53-232F-8E6E15E9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59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9E723F-7E18-CE1F-5634-5A0E6993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5D6EFE-082F-148E-7EB2-4118045B2E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E6426D-1682-5EE4-F577-3009791E9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D15ACD-896C-79DD-8B0F-496D4A7B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024CF6-4409-6B3F-4605-C13A5D4A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D43E20-5940-21F0-687D-D8DDBDD2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075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B661F1-C020-61BD-8BD2-36FA2148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166436-386E-AA1F-6B00-5686E7AD7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855D34-F34E-6331-48BD-1E63A6D01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96EBB9-0DFD-5C4C-AF16-27DDB78A08DC}" type="datetimeFigureOut">
              <a:rPr lang="it-IT" smtClean="0"/>
              <a:t>22/03/24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6E639D-1F8F-A706-1B79-87842DF70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72E9A2-9FEE-5DA3-4F3F-C216DA68C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4A9FEA-0CB5-704B-9F3A-4F0C55CA32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90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ongolfiera, schermata, neve&#10;&#10;Descrizione generata automaticamente">
            <a:extLst>
              <a:ext uri="{FF2B5EF4-FFF2-40B4-BE49-F238E27FC236}">
                <a16:creationId xmlns:a16="http://schemas.microsoft.com/office/drawing/2014/main" id="{334B4454-BA00-B155-77AA-A7360BF3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5" y="0"/>
            <a:ext cx="5171749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D3C7553-014C-F45C-14D0-D740C6AFDCD3}"/>
              </a:ext>
            </a:extLst>
          </p:cNvPr>
          <p:cNvSpPr/>
          <p:nvPr/>
        </p:nvSpPr>
        <p:spPr>
          <a:xfrm>
            <a:off x="6096000" y="400390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Guglielmo Beccuti</a:t>
            </a: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Dipartimento di Scienze Mediche</a:t>
            </a: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Università degli Studi di Torino</a:t>
            </a: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S.C. Endocrinologia, Diabetologia e Metabolismo U.</a:t>
            </a: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AOU Città della Salute e della Scienza di Torino</a:t>
            </a: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guglielmo.beccuti@unito.it</a:t>
            </a:r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6E237F0-26AE-DF02-8B0E-C09F9D63A3AB}"/>
              </a:ext>
            </a:extLst>
          </p:cNvPr>
          <p:cNvSpPr/>
          <p:nvPr/>
        </p:nvSpPr>
        <p:spPr>
          <a:xfrm>
            <a:off x="6096000" y="2474893"/>
            <a:ext cx="5432612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GESTIONE E CURA DEL PAZIENTE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OBESITÀ E DIABETE</a:t>
            </a:r>
          </a:p>
        </p:txBody>
      </p:sp>
    </p:spTree>
    <p:extLst>
      <p:ext uri="{BB962C8B-B14F-4D97-AF65-F5344CB8AC3E}">
        <p14:creationId xmlns:p14="http://schemas.microsoft.com/office/powerpoint/2010/main" val="65617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>
            <a:extLst>
              <a:ext uri="{FF2B5EF4-FFF2-40B4-BE49-F238E27FC236}">
                <a16:creationId xmlns:a16="http://schemas.microsoft.com/office/drawing/2014/main" id="{D5A8139C-A999-0A3B-E7CE-2DDF843746D1}"/>
              </a:ext>
            </a:extLst>
          </p:cNvPr>
          <p:cNvGrpSpPr/>
          <p:nvPr/>
        </p:nvGrpSpPr>
        <p:grpSpPr>
          <a:xfrm>
            <a:off x="0" y="2432696"/>
            <a:ext cx="5802573" cy="3847544"/>
            <a:chOff x="6027559" y="1269676"/>
            <a:chExt cx="5802573" cy="3847544"/>
          </a:xfrm>
        </p:grpSpPr>
        <p:pic>
          <p:nvPicPr>
            <p:cNvPr id="8" name="Picture 6" descr="A diagram of a number of patients&#10;&#10;Description automatically generated">
              <a:extLst>
                <a:ext uri="{FF2B5EF4-FFF2-40B4-BE49-F238E27FC236}">
                  <a16:creationId xmlns:a16="http://schemas.microsoft.com/office/drawing/2014/main" id="{AF3A7AF6-3F4A-0F31-F29A-177D1DB5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7559" y="1269676"/>
              <a:ext cx="5802573" cy="3198059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5F5BBB42-3906-9A68-D301-A12C4BF65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0947" y="4467735"/>
              <a:ext cx="5429698" cy="649485"/>
            </a:xfrm>
            <a:prstGeom prst="rect">
              <a:avLst/>
            </a:prstGeom>
          </p:spPr>
        </p:pic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D4EF3AF1-A5B9-272C-1BBB-E693589AE194}"/>
              </a:ext>
            </a:extLst>
          </p:cNvPr>
          <p:cNvSpPr txBox="1"/>
          <p:nvPr/>
        </p:nvSpPr>
        <p:spPr>
          <a:xfrm>
            <a:off x="733954" y="1870651"/>
            <a:ext cx="4631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GillSansNova"/>
              </a:rPr>
              <a:t>GLP-1 RA</a:t>
            </a:r>
            <a:r>
              <a:rPr lang="en-GB" dirty="0">
                <a:solidFill>
                  <a:srgbClr val="FF0000"/>
                </a:solidFill>
                <a:effectLst/>
                <a:latin typeface="GillSansNova"/>
              </a:rPr>
              <a:t> - Major </a:t>
            </a:r>
            <a:r>
              <a:rPr lang="en-GB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en-GB" dirty="0">
                <a:solidFill>
                  <a:srgbClr val="FF0000"/>
                </a:solidFill>
                <a:effectLst/>
                <a:latin typeface="GillSansNova"/>
              </a:rPr>
              <a:t> cardiovascular events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69041BF4-DA0F-6CCF-30E9-0220ADC05D37}"/>
              </a:ext>
            </a:extLst>
          </p:cNvPr>
          <p:cNvSpPr txBox="1"/>
          <p:nvPr/>
        </p:nvSpPr>
        <p:spPr>
          <a:xfrm>
            <a:off x="552242" y="6238676"/>
            <a:ext cx="4995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GillSansNova"/>
              </a:rPr>
              <a:t>2023 ESC Guidelines for the management of </a:t>
            </a:r>
          </a:p>
          <a:p>
            <a:r>
              <a:rPr lang="en-GB" sz="1800" dirty="0">
                <a:effectLst/>
                <a:latin typeface="GillSansNova"/>
              </a:rPr>
              <a:t>cardiovascular disease in patients with diabetes  </a:t>
            </a:r>
            <a:endParaRPr lang="en-GB" dirty="0"/>
          </a:p>
        </p:txBody>
      </p:sp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80E618-8614-2261-C534-9B06EFC06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352" b="62797"/>
          <a:stretch/>
        </p:blipFill>
        <p:spPr>
          <a:xfrm>
            <a:off x="2416354" y="245594"/>
            <a:ext cx="7359291" cy="1432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85E0A042-6DD1-F83A-A5CF-EB1539ABC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927" y="2393634"/>
            <a:ext cx="4831119" cy="3405109"/>
          </a:xfrm>
          <a:prstGeom prst="rect">
            <a:avLst/>
          </a:prstGeom>
        </p:spPr>
      </p:pic>
      <p:sp>
        <p:nvSpPr>
          <p:cNvPr id="12" name="CasellaDiTesto 7">
            <a:extLst>
              <a:ext uri="{FF2B5EF4-FFF2-40B4-BE49-F238E27FC236}">
                <a16:creationId xmlns:a16="http://schemas.microsoft.com/office/drawing/2014/main" id="{DA1B7B25-07BF-C9ED-95DF-87590F917F3B}"/>
              </a:ext>
            </a:extLst>
          </p:cNvPr>
          <p:cNvSpPr txBox="1"/>
          <p:nvPr/>
        </p:nvSpPr>
        <p:spPr>
          <a:xfrm>
            <a:off x="7328701" y="5967226"/>
            <a:ext cx="4452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</a:rPr>
              <a:t>Giugliano D, </a:t>
            </a:r>
            <a:r>
              <a:rPr lang="it-IT" sz="1600" dirty="0" err="1">
                <a:solidFill>
                  <a:schemeClr val="accent1"/>
                </a:solidFill>
              </a:rPr>
              <a:t>Cardiovasc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Diabetol</a:t>
            </a:r>
            <a:r>
              <a:rPr lang="it-IT" sz="1600" dirty="0">
                <a:solidFill>
                  <a:schemeClr val="accent1"/>
                </a:solidFill>
              </a:rPr>
              <a:t>, 2021; 20:189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2484BEB0-6AD6-E7A8-26AF-F2FFBA7D3741}"/>
              </a:ext>
            </a:extLst>
          </p:cNvPr>
          <p:cNvSpPr txBox="1"/>
          <p:nvPr/>
        </p:nvSpPr>
        <p:spPr>
          <a:xfrm>
            <a:off x="8540774" y="2055604"/>
            <a:ext cx="2265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GLP-1 RA - HF</a:t>
            </a: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C471A6A-B2E3-B2BD-E835-29FB2A055F37}"/>
              </a:ext>
            </a:extLst>
          </p:cNvPr>
          <p:cNvSpPr txBox="1"/>
          <p:nvPr/>
        </p:nvSpPr>
        <p:spPr>
          <a:xfrm>
            <a:off x="4055609" y="1423878"/>
            <a:ext cx="1164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tirzepatide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D601C9B-385D-5E8B-04E5-586FDDCE1CCD}"/>
              </a:ext>
            </a:extLst>
          </p:cNvPr>
          <p:cNvSpPr/>
          <p:nvPr/>
        </p:nvSpPr>
        <p:spPr>
          <a:xfrm>
            <a:off x="2454464" y="978179"/>
            <a:ext cx="5649992" cy="307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9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919438D-BAED-E718-4E5F-1558459D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17" y="81023"/>
            <a:ext cx="4616970" cy="1587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 descr="Immagine che contiene testo, diagramma, linea, numero&#10;&#10;Descrizione generata automaticamente">
            <a:extLst>
              <a:ext uri="{FF2B5EF4-FFF2-40B4-BE49-F238E27FC236}">
                <a16:creationId xmlns:a16="http://schemas.microsoft.com/office/drawing/2014/main" id="{61EFE2EB-FEDE-CADE-46AF-B7EE7E8FD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1772"/>
            <a:ext cx="5636302" cy="5076227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7E0AFA1-FBB2-8587-C4EE-70C2CD613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088554"/>
              </p:ext>
            </p:extLst>
          </p:nvPr>
        </p:nvGraphicFramePr>
        <p:xfrm>
          <a:off x="6096000" y="1046480"/>
          <a:ext cx="5636302" cy="5039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51">
                  <a:extLst>
                    <a:ext uri="{9D8B030D-6E8A-4147-A177-3AD203B41FA5}">
                      <a16:colId xmlns:a16="http://schemas.microsoft.com/office/drawing/2014/main" val="647526973"/>
                    </a:ext>
                  </a:extLst>
                </a:gridCol>
                <a:gridCol w="2818151">
                  <a:extLst>
                    <a:ext uri="{9D8B030D-6E8A-4147-A177-3AD203B41FA5}">
                      <a16:colId xmlns:a16="http://schemas.microsoft.com/office/drawing/2014/main" val="116380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PROGRAMMA DI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AWARD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42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REWIND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9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FORMULAZIONE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Soluzione iniettabile in penna </a:t>
                      </a:r>
                      <a:r>
                        <a:rPr lang="it-IT" b="0" dirty="0" err="1"/>
                        <a:t>preriempita</a:t>
                      </a:r>
                      <a:r>
                        <a:rPr lang="it-IT" b="0" dirty="0"/>
                        <a:t> (monodose)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3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DOSAGGI AUTORIZZATI (RCP) E DISPONIBILI IN COMMERCIO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0.75 mg s.c. / settimana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1.5 mg s.c. / settimana</a:t>
                      </a:r>
                    </a:p>
                    <a:p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i="1" dirty="0">
                          <a:solidFill>
                            <a:srgbClr val="00B0F0"/>
                          </a:solidFill>
                        </a:rPr>
                        <a:t>DOSAGGI AUTORIZZATI (RCP) MA NON COMMERCIALIZZATI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1" dirty="0">
                          <a:solidFill>
                            <a:srgbClr val="00B0F0"/>
                          </a:solidFill>
                        </a:rPr>
                        <a:t>3 mg s.c. / settimana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i="1" dirty="0">
                          <a:solidFill>
                            <a:srgbClr val="00B0F0"/>
                          </a:solidFill>
                        </a:rPr>
                        <a:t>4.5 mg s.c. / settimana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7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FILTRATO RENALE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Nessun aggiustamento dose in categoria G1-G4</a:t>
                      </a:r>
                    </a:p>
                    <a:p>
                      <a:r>
                        <a:rPr lang="it-IT" b="0" dirty="0"/>
                        <a:t>Esperienza limitata G5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6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ASSOCIAZIONE CON INSULINA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Insulina basale oppure insulina rapida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59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2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300D2942-D4B7-3310-134C-ED28A8C9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0" y="1"/>
            <a:ext cx="6185274" cy="3426718"/>
          </a:xfrm>
          <a:prstGeom prst="rect">
            <a:avLst/>
          </a:prstGeom>
        </p:spPr>
      </p:pic>
      <p:pic>
        <p:nvPicPr>
          <p:cNvPr id="5" name="Immagine 4" descr="Immagine che contiene testo, schermata, software, Pagina Web&#10;&#10;Descrizione generata automaticamente">
            <a:extLst>
              <a:ext uri="{FF2B5EF4-FFF2-40B4-BE49-F238E27FC236}">
                <a16:creationId xmlns:a16="http://schemas.microsoft.com/office/drawing/2014/main" id="{987DB371-4F40-F370-0A84-1C1E8952D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6470"/>
            <a:ext cx="6185273" cy="3481530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1A1FADC7-3EE5-EC69-92A7-FEE835CB9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462587"/>
              </p:ext>
            </p:extLst>
          </p:nvPr>
        </p:nvGraphicFramePr>
        <p:xfrm>
          <a:off x="6387798" y="1400350"/>
          <a:ext cx="5636302" cy="4490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8151">
                  <a:extLst>
                    <a:ext uri="{9D8B030D-6E8A-4147-A177-3AD203B41FA5}">
                      <a16:colId xmlns:a16="http://schemas.microsoft.com/office/drawing/2014/main" val="647526973"/>
                    </a:ext>
                  </a:extLst>
                </a:gridCol>
                <a:gridCol w="2818151">
                  <a:extLst>
                    <a:ext uri="{9D8B030D-6E8A-4147-A177-3AD203B41FA5}">
                      <a16:colId xmlns:a16="http://schemas.microsoft.com/office/drawing/2014/main" val="116380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PROGRAMMA DI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SUSTAIN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42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SUSTAIN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9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FORMULAZIONE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Soluzione iniettabile in penna </a:t>
                      </a:r>
                      <a:r>
                        <a:rPr lang="it-IT" b="0" dirty="0" err="1"/>
                        <a:t>preriempita</a:t>
                      </a:r>
                      <a:r>
                        <a:rPr lang="it-IT" b="0" dirty="0"/>
                        <a:t> (4 dosi)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3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DOSAGGI AUTORIZZATI (RCP) E DISPONIBILI IN COMMERCIO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1" dirty="0"/>
                        <a:t>0.25 mg s.c. / settimana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0.5 mg s.c. </a:t>
                      </a:r>
                      <a:r>
                        <a:rPr lang="it-IT" b="0" i="1" dirty="0"/>
                        <a:t>/ </a:t>
                      </a:r>
                      <a:r>
                        <a:rPr lang="it-IT" b="0" i="0" dirty="0"/>
                        <a:t>settimana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1.0 mg s.c.</a:t>
                      </a:r>
                      <a:r>
                        <a:rPr lang="it-IT" b="0" i="1" dirty="0"/>
                        <a:t> / </a:t>
                      </a:r>
                      <a:r>
                        <a:rPr lang="it-IT" b="0" i="0" dirty="0"/>
                        <a:t>settimana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i="1" dirty="0">
                          <a:solidFill>
                            <a:srgbClr val="00B0F0"/>
                          </a:solidFill>
                        </a:rPr>
                        <a:t>DOSAGGI AUTORIZZATI (RCP) MA NON COMMERCIALIZZATI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1" dirty="0">
                          <a:solidFill>
                            <a:srgbClr val="00B0F0"/>
                          </a:solidFill>
                        </a:rPr>
                        <a:t>2.0 mg s.c. / settimana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7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FILTRATO RENALE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Nessun aggiustamento dose in categoria G1-G4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6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ASSOCIAZIONE CON INSULINA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Insulina basale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59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9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3E2E4CD-A3EB-BFF4-2A88-20971558A786}"/>
              </a:ext>
            </a:extLst>
          </p:cNvPr>
          <p:cNvGrpSpPr/>
          <p:nvPr/>
        </p:nvGrpSpPr>
        <p:grpSpPr>
          <a:xfrm>
            <a:off x="0" y="0"/>
            <a:ext cx="7420130" cy="3305332"/>
            <a:chOff x="2027237" y="0"/>
            <a:chExt cx="8135938" cy="3290341"/>
          </a:xfrm>
        </p:grpSpPr>
        <p:pic>
          <p:nvPicPr>
            <p:cNvPr id="2" name="Picture 2" descr="Fig. 2">
              <a:extLst>
                <a:ext uri="{FF2B5EF4-FFF2-40B4-BE49-F238E27FC236}">
                  <a16:creationId xmlns:a16="http://schemas.microsoft.com/office/drawing/2014/main" id="{BC057C9C-EC2C-6153-2853-3CDB6D8ED3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109"/>
            <a:stretch/>
          </p:blipFill>
          <p:spPr bwMode="auto">
            <a:xfrm>
              <a:off x="2027238" y="0"/>
              <a:ext cx="8135937" cy="136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Fig. 2">
              <a:extLst>
                <a:ext uri="{FF2B5EF4-FFF2-40B4-BE49-F238E27FC236}">
                  <a16:creationId xmlns:a16="http://schemas.microsoft.com/office/drawing/2014/main" id="{91F92D23-D3B1-02E1-8767-35400E20C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809" b="32022"/>
            <a:stretch/>
          </p:blipFill>
          <p:spPr bwMode="auto">
            <a:xfrm>
              <a:off x="2027237" y="1319135"/>
              <a:ext cx="8135937" cy="1588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Fig. 2">
              <a:extLst>
                <a:ext uri="{FF2B5EF4-FFF2-40B4-BE49-F238E27FC236}">
                  <a16:creationId xmlns:a16="http://schemas.microsoft.com/office/drawing/2014/main" id="{D2B818FE-8A34-51DB-CA35-FC988FA91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26"/>
            <a:stretch/>
          </p:blipFill>
          <p:spPr bwMode="auto">
            <a:xfrm>
              <a:off x="2027237" y="2908092"/>
              <a:ext cx="8135937" cy="38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CC4D1D91-9C98-8040-7E26-6995CF2775C3}"/>
              </a:ext>
            </a:extLst>
          </p:cNvPr>
          <p:cNvGrpSpPr/>
          <p:nvPr/>
        </p:nvGrpSpPr>
        <p:grpSpPr>
          <a:xfrm>
            <a:off x="0" y="3552669"/>
            <a:ext cx="7420129" cy="3305330"/>
            <a:chOff x="2027238" y="0"/>
            <a:chExt cx="8135937" cy="3095469"/>
          </a:xfrm>
        </p:grpSpPr>
        <p:pic>
          <p:nvPicPr>
            <p:cNvPr id="6" name="Picture 2" descr="Fig. 3">
              <a:extLst>
                <a:ext uri="{FF2B5EF4-FFF2-40B4-BE49-F238E27FC236}">
                  <a16:creationId xmlns:a16="http://schemas.microsoft.com/office/drawing/2014/main" id="{C84A486E-0FF8-4E3E-ABE4-BA0D6362E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03"/>
            <a:stretch/>
          </p:blipFill>
          <p:spPr bwMode="auto">
            <a:xfrm>
              <a:off x="2027238" y="0"/>
              <a:ext cx="8135937" cy="149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Fig. 3">
              <a:extLst>
                <a:ext uri="{FF2B5EF4-FFF2-40B4-BE49-F238E27FC236}">
                  <a16:creationId xmlns:a16="http://schemas.microsoft.com/office/drawing/2014/main" id="{06B72DAA-AF58-CD92-0826-0B547B7CF7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6" b="31148"/>
            <a:stretch/>
          </p:blipFill>
          <p:spPr bwMode="auto">
            <a:xfrm>
              <a:off x="2027238" y="1302138"/>
              <a:ext cx="8135937" cy="162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Fig. 3">
              <a:extLst>
                <a:ext uri="{FF2B5EF4-FFF2-40B4-BE49-F238E27FC236}">
                  <a16:creationId xmlns:a16="http://schemas.microsoft.com/office/drawing/2014/main" id="{7B5F34EF-E59A-CADA-AF85-C64B668E0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56"/>
            <a:stretch/>
          </p:blipFill>
          <p:spPr bwMode="auto">
            <a:xfrm>
              <a:off x="2027238" y="2735859"/>
              <a:ext cx="8135937" cy="359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DE6B1698-EEB1-B7B2-6F9E-1F5AA6A30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55086"/>
              </p:ext>
            </p:extLst>
          </p:nvPr>
        </p:nvGraphicFramePr>
        <p:xfrm>
          <a:off x="7592290" y="1108232"/>
          <a:ext cx="4440394" cy="4394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20197">
                  <a:extLst>
                    <a:ext uri="{9D8B030D-6E8A-4147-A177-3AD203B41FA5}">
                      <a16:colId xmlns:a16="http://schemas.microsoft.com/office/drawing/2014/main" val="647526973"/>
                    </a:ext>
                  </a:extLst>
                </a:gridCol>
                <a:gridCol w="2220197">
                  <a:extLst>
                    <a:ext uri="{9D8B030D-6E8A-4147-A177-3AD203B41FA5}">
                      <a16:colId xmlns:a16="http://schemas.microsoft.com/office/drawing/2014/main" val="116380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PROGRAMMA DI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PIONEER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42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PIONEER 6</a:t>
                      </a:r>
                    </a:p>
                    <a:p>
                      <a:r>
                        <a:rPr lang="it-IT" b="0" i="1" dirty="0"/>
                        <a:t>SOUL (</a:t>
                      </a:r>
                      <a:r>
                        <a:rPr lang="it-IT" b="0" i="1" dirty="0" err="1"/>
                        <a:t>ongoing</a:t>
                      </a:r>
                      <a:r>
                        <a:rPr lang="it-IT" b="0" i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9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FORMULAZIONE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Orale (compresse)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3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DOSAGGI AUTORIZZATI (RCP) E DISPONIBILI IN COMMERCIO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1" dirty="0"/>
                        <a:t>3 mg / die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7 mg / die</a:t>
                      </a:r>
                      <a:endParaRPr lang="it-IT" b="0" i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14 mg / die</a:t>
                      </a:r>
                      <a:endParaRPr lang="it-IT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FILTRATO RENALE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Nessun aggiustamento dose in categoria G1-G4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6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ASSOCIAZIONE CON INSULINA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Schema insulinico quadri-iniettivo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59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3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E6A03EC9-ADDA-87A9-7AFD-D0D7687E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038610" cy="3272769"/>
          </a:xfrm>
          <a:prstGeom prst="rect">
            <a:avLst/>
          </a:prstGeom>
        </p:spPr>
      </p:pic>
      <p:pic>
        <p:nvPicPr>
          <p:cNvPr id="5" name="Immagine 4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BE6DDFE5-C524-AF4C-4B84-2D774E860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7915"/>
            <a:ext cx="7038610" cy="3680085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74B161FB-E7F2-C19D-2EBC-5C9AF24B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192440"/>
              </p:ext>
            </p:extLst>
          </p:nvPr>
        </p:nvGraphicFramePr>
        <p:xfrm>
          <a:off x="7167567" y="1636384"/>
          <a:ext cx="4737246" cy="4119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68623">
                  <a:extLst>
                    <a:ext uri="{9D8B030D-6E8A-4147-A177-3AD203B41FA5}">
                      <a16:colId xmlns:a16="http://schemas.microsoft.com/office/drawing/2014/main" val="647526973"/>
                    </a:ext>
                  </a:extLst>
                </a:gridCol>
                <a:gridCol w="2368623">
                  <a:extLst>
                    <a:ext uri="{9D8B030D-6E8A-4147-A177-3AD203B41FA5}">
                      <a16:colId xmlns:a16="http://schemas.microsoft.com/office/drawing/2014/main" val="116380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PROGRAMMA DI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SURPASS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42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CVOT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1" dirty="0"/>
                        <a:t>SURPASS-CV (</a:t>
                      </a:r>
                      <a:r>
                        <a:rPr lang="it-IT" b="0" i="1" dirty="0" err="1"/>
                        <a:t>ongoing</a:t>
                      </a:r>
                      <a:r>
                        <a:rPr lang="it-IT" b="0" i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9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FORMULAZIONE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351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DOSAGGI AUTORIZZATI (RCP)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i="1" dirty="0"/>
                        <a:t>2.5 – </a:t>
                      </a:r>
                      <a:r>
                        <a:rPr lang="it-IT" b="1" i="1" dirty="0"/>
                        <a:t>5</a:t>
                      </a:r>
                      <a:r>
                        <a:rPr lang="it-IT" b="0" i="1" dirty="0"/>
                        <a:t> – 7.5 – </a:t>
                      </a:r>
                      <a:r>
                        <a:rPr lang="it-IT" b="1" i="1" dirty="0"/>
                        <a:t>10</a:t>
                      </a:r>
                      <a:r>
                        <a:rPr lang="it-IT" b="0" i="1" dirty="0"/>
                        <a:t> – 12.5 – </a:t>
                      </a:r>
                      <a:r>
                        <a:rPr lang="it-IT" b="1" i="1" dirty="0"/>
                        <a:t>15</a:t>
                      </a:r>
                      <a:r>
                        <a:rPr lang="it-IT" b="0" i="1" dirty="0"/>
                        <a:t> mg s.c. / settimana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FILTRATO RENALE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Nessun aggiustamento dose in categoria G1-G4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161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/>
                        <a:t>ASSOCIAZIONE CON INSULINA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Insulina basale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59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AD9AD1F-7EFC-77C1-29F3-67BA48D68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9" b="11000"/>
          <a:stretch/>
        </p:blipFill>
        <p:spPr>
          <a:xfrm>
            <a:off x="6333893" y="82054"/>
            <a:ext cx="4389688" cy="2964318"/>
          </a:xfrm>
          <a:prstGeom prst="rect">
            <a:avLst/>
          </a:prstGeom>
        </p:spPr>
      </p:pic>
      <p:pic>
        <p:nvPicPr>
          <p:cNvPr id="5" name="Immagine 4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D288D17B-24FE-3BFB-8740-56D8F7DB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26" y="3331770"/>
            <a:ext cx="5299967" cy="3437330"/>
          </a:xfrm>
          <a:prstGeom prst="rect">
            <a:avLst/>
          </a:prstGeom>
        </p:spPr>
      </p:pic>
      <p:pic>
        <p:nvPicPr>
          <p:cNvPr id="7" name="Immagine 6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802CDE31-BBA9-40DB-D9BC-D8687D6D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523" y="3331771"/>
            <a:ext cx="4943982" cy="3437330"/>
          </a:xfrm>
          <a:prstGeom prst="rect">
            <a:avLst/>
          </a:prstGeom>
        </p:spPr>
      </p:pic>
      <p:pic>
        <p:nvPicPr>
          <p:cNvPr id="8" name="Immagine 7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7DEF437-60BB-D5EC-A749-5B66B596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7" t="92341" r="29522" b="158"/>
          <a:stretch/>
        </p:blipFill>
        <p:spPr>
          <a:xfrm>
            <a:off x="6333893" y="2820341"/>
            <a:ext cx="3970961" cy="226031"/>
          </a:xfrm>
          <a:prstGeom prst="rect">
            <a:avLst/>
          </a:prstGeom>
        </p:spPr>
      </p:pic>
      <p:pic>
        <p:nvPicPr>
          <p:cNvPr id="10" name="Immagine 9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FD87FFE2-2E50-BBEA-7EE4-AC27673EB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92" y="349353"/>
            <a:ext cx="5967508" cy="22604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65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491FFE5-65D1-D3FB-031F-25E806FE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15" y="0"/>
            <a:ext cx="6196019" cy="2370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32CE9D9D-8E05-1D09-8BC9-251EDC44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70" y="2517263"/>
            <a:ext cx="6074930" cy="4340737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8D873886-5C7F-44ED-7574-AAD05C51C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2" y="2413610"/>
            <a:ext cx="6019918" cy="43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B1F6EA76-6586-04AD-E82E-199DB60F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499" y="0"/>
            <a:ext cx="6221001" cy="589246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09A3B2D-079B-F120-0175-2CD22FAF115F}"/>
              </a:ext>
            </a:extLst>
          </p:cNvPr>
          <p:cNvSpPr txBox="1"/>
          <p:nvPr/>
        </p:nvSpPr>
        <p:spPr>
          <a:xfrm>
            <a:off x="3107918" y="6122148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Combattere lo stigma e l’inerzia terapeutica!</a:t>
            </a:r>
          </a:p>
        </p:txBody>
      </p:sp>
    </p:spTree>
    <p:extLst>
      <p:ext uri="{BB962C8B-B14F-4D97-AF65-F5344CB8AC3E}">
        <p14:creationId xmlns:p14="http://schemas.microsoft.com/office/powerpoint/2010/main" val="1422161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ongolfiera, schermata, neve&#10;&#10;Descrizione generata automaticamente">
            <a:extLst>
              <a:ext uri="{FF2B5EF4-FFF2-40B4-BE49-F238E27FC236}">
                <a16:creationId xmlns:a16="http://schemas.microsoft.com/office/drawing/2014/main" id="{7C843268-40DB-9CB4-C544-0E430361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90" y="365125"/>
            <a:ext cx="3852817" cy="510902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EBFC07F-E144-2F71-F1DC-F120C56445FC}"/>
              </a:ext>
            </a:extLst>
          </p:cNvPr>
          <p:cNvSpPr txBox="1"/>
          <p:nvPr/>
        </p:nvSpPr>
        <p:spPr>
          <a:xfrm>
            <a:off x="2843507" y="596388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55681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testo, calligrafia, tipografia&#10;&#10;Descrizione generata automaticamente">
            <a:extLst>
              <a:ext uri="{FF2B5EF4-FFF2-40B4-BE49-F238E27FC236}">
                <a16:creationId xmlns:a16="http://schemas.microsoft.com/office/drawing/2014/main" id="{0DA67F9E-CA3E-AB14-16AF-A2D8713E8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78290"/>
            <a:ext cx="7670800" cy="1092200"/>
          </a:xfrm>
          <a:prstGeom prst="rect">
            <a:avLst/>
          </a:prstGeom>
        </p:spPr>
      </p:pic>
      <p:pic>
        <p:nvPicPr>
          <p:cNvPr id="5" name="Immagine 4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DE67D3F0-79DF-5F93-A1C8-4DC588B0A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0490"/>
            <a:ext cx="7772400" cy="3295755"/>
          </a:xfrm>
          <a:prstGeom prst="rect">
            <a:avLst/>
          </a:prstGeom>
        </p:spPr>
      </p:pic>
      <p:pic>
        <p:nvPicPr>
          <p:cNvPr id="9" name="Immagine 8" descr="Immagine che contiene testo, Carattere, numero, Blu elettrico&#10;&#10;Descrizione generata automaticamente">
            <a:extLst>
              <a:ext uri="{FF2B5EF4-FFF2-40B4-BE49-F238E27FC236}">
                <a16:creationId xmlns:a16="http://schemas.microsoft.com/office/drawing/2014/main" id="{5D5AF4CE-CB7F-5D00-0156-3286DE7EF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173" y="1045635"/>
            <a:ext cx="3239493" cy="3620610"/>
          </a:xfrm>
          <a:prstGeom prst="rect">
            <a:avLst/>
          </a:prstGeom>
        </p:spPr>
      </p:pic>
      <p:pic>
        <p:nvPicPr>
          <p:cNvPr id="11" name="Immagine 10" descr="Immagine che contiene testo, Carattere, ricevuta, bianco&#10;&#10;Descrizione generata automaticamente">
            <a:extLst>
              <a:ext uri="{FF2B5EF4-FFF2-40B4-BE49-F238E27FC236}">
                <a16:creationId xmlns:a16="http://schemas.microsoft.com/office/drawing/2014/main" id="{2E60A1A0-BC1B-9402-9415-B24EFCE62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5353155"/>
            <a:ext cx="7772400" cy="1351356"/>
          </a:xfrm>
          <a:prstGeom prst="rect">
            <a:avLst/>
          </a:prstGeom>
        </p:spPr>
      </p:pic>
      <p:pic>
        <p:nvPicPr>
          <p:cNvPr id="13" name="Immagine 12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AC0C65B9-621F-0887-E1C1-CCD54C3C1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78" y="5487510"/>
            <a:ext cx="4084822" cy="65421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4957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AE7F7-CC43-F26F-4683-91CEB3A9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01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dirty="0" err="1">
                <a:solidFill>
                  <a:srgbClr val="FF0000"/>
                </a:solidFill>
              </a:rPr>
              <a:t>Excess</a:t>
            </a:r>
            <a:r>
              <a:rPr lang="it-IT" sz="4000" dirty="0">
                <a:solidFill>
                  <a:srgbClr val="FF0000"/>
                </a:solidFill>
              </a:rPr>
              <a:t> Weight </a:t>
            </a:r>
            <a:r>
              <a:rPr lang="it-IT" sz="4000" dirty="0" err="1">
                <a:solidFill>
                  <a:srgbClr val="FF0000"/>
                </a:solidFill>
              </a:rPr>
              <a:t>Is</a:t>
            </a:r>
            <a:r>
              <a:rPr lang="it-IT" sz="4000" dirty="0">
                <a:solidFill>
                  <a:srgbClr val="FF0000"/>
                </a:solidFill>
              </a:rPr>
              <a:t> Associated with </a:t>
            </a:r>
            <a:r>
              <a:rPr lang="it-IT" sz="4000" dirty="0" err="1">
                <a:solidFill>
                  <a:srgbClr val="FF0000"/>
                </a:solidFill>
              </a:rPr>
              <a:t>Increased</a:t>
            </a:r>
            <a:r>
              <a:rPr lang="it-IT" sz="4000" dirty="0">
                <a:solidFill>
                  <a:srgbClr val="FF0000"/>
                </a:solidFill>
              </a:rPr>
              <a:t> Risk for T2D-related </a:t>
            </a:r>
            <a:r>
              <a:rPr lang="it-IT" sz="4000" dirty="0" err="1">
                <a:solidFill>
                  <a:srgbClr val="FF0000"/>
                </a:solidFill>
              </a:rPr>
              <a:t>Complications</a:t>
            </a:r>
            <a:endParaRPr lang="it-IT" sz="4000" dirty="0">
              <a:solidFill>
                <a:srgbClr val="FF0000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FF7D43-3755-8879-F0EC-B0AACE330964}"/>
              </a:ext>
            </a:extLst>
          </p:cNvPr>
          <p:cNvGrpSpPr/>
          <p:nvPr/>
        </p:nvGrpSpPr>
        <p:grpSpPr>
          <a:xfrm>
            <a:off x="4371975" y="1579094"/>
            <a:ext cx="7485063" cy="2179469"/>
            <a:chOff x="4371975" y="1486079"/>
            <a:chExt cx="7772400" cy="2536478"/>
          </a:xfrm>
        </p:grpSpPr>
        <p:pic>
          <p:nvPicPr>
            <p:cNvPr id="4" name="Immagine 3" descr="Immagine che contiene testo, schermata, linea, Carattere&#10;&#10;Descrizione generata automaticamente">
              <a:extLst>
                <a:ext uri="{FF2B5EF4-FFF2-40B4-BE49-F238E27FC236}">
                  <a16:creationId xmlns:a16="http://schemas.microsoft.com/office/drawing/2014/main" id="{8BD19419-0623-25EA-BA4C-401530C9E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1975" y="1486079"/>
              <a:ext cx="7772400" cy="1329631"/>
            </a:xfrm>
            <a:prstGeom prst="rect">
              <a:avLst/>
            </a:prstGeom>
          </p:spPr>
        </p:pic>
        <p:pic>
          <p:nvPicPr>
            <p:cNvPr id="6" name="Immagine 5" descr="Immagine che contiene testo, linea, ricevuta, schermata&#10;&#10;Descrizione generata automaticamente">
              <a:extLst>
                <a:ext uri="{FF2B5EF4-FFF2-40B4-BE49-F238E27FC236}">
                  <a16:creationId xmlns:a16="http://schemas.microsoft.com/office/drawing/2014/main" id="{B23556B5-38F2-3752-00BD-0446CEB32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6528" y="2719776"/>
              <a:ext cx="7577847" cy="1302781"/>
            </a:xfrm>
            <a:prstGeom prst="rect">
              <a:avLst/>
            </a:prstGeom>
          </p:spPr>
        </p:pic>
      </p:grpSp>
      <p:pic>
        <p:nvPicPr>
          <p:cNvPr id="8" name="Immagine 7" descr="Immagine che contiene testo, Carattere, bianco, tipografia&#10;&#10;Descrizione generata automaticamente">
            <a:extLst>
              <a:ext uri="{FF2B5EF4-FFF2-40B4-BE49-F238E27FC236}">
                <a16:creationId xmlns:a16="http://schemas.microsoft.com/office/drawing/2014/main" id="{FE5948B0-0E5C-7AC9-1E53-2E7AC454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3" y="2063750"/>
            <a:ext cx="4424363" cy="1312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 descr="Immagine che contiene testo, Carattere, schermata, algebra&#10;&#10;Descrizione generata automaticamente">
            <a:extLst>
              <a:ext uri="{FF2B5EF4-FFF2-40B4-BE49-F238E27FC236}">
                <a16:creationId xmlns:a16="http://schemas.microsoft.com/office/drawing/2014/main" id="{0D57AD82-10AD-6F12-D1A4-3BE7849FD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3" y="4910348"/>
            <a:ext cx="5326063" cy="1199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magine 1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794317EB-B327-F3E1-078A-87D970EAE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576" y="3935549"/>
            <a:ext cx="3048000" cy="2616200"/>
          </a:xfrm>
          <a:prstGeom prst="rect">
            <a:avLst/>
          </a:prstGeom>
        </p:spPr>
      </p:pic>
      <p:pic>
        <p:nvPicPr>
          <p:cNvPr id="15" name="Immagine 1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AE92B94D-4E6B-A84D-1885-F37C19F21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875" y="3902075"/>
            <a:ext cx="2921000" cy="2590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F31DC2-26AC-ACBA-0214-FEC774EADED4}"/>
              </a:ext>
            </a:extLst>
          </p:cNvPr>
          <p:cNvSpPr txBox="1"/>
          <p:nvPr/>
        </p:nvSpPr>
        <p:spPr>
          <a:xfrm>
            <a:off x="8778875" y="337580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+ 23%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45AFA4-A742-85F5-19BD-87ABC3E50EE5}"/>
              </a:ext>
            </a:extLst>
          </p:cNvPr>
          <p:cNvSpPr txBox="1"/>
          <p:nvPr/>
        </p:nvSpPr>
        <p:spPr>
          <a:xfrm>
            <a:off x="10725351" y="337580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+ 56%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EC7FD1-F94C-B178-AFA7-2B555BC4DF8F}"/>
              </a:ext>
            </a:extLst>
          </p:cNvPr>
          <p:cNvSpPr txBox="1"/>
          <p:nvPr/>
        </p:nvSpPr>
        <p:spPr>
          <a:xfrm>
            <a:off x="5625647" y="6454133"/>
            <a:ext cx="3358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20% </a:t>
            </a:r>
            <a:r>
              <a:rPr lang="it-IT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higher</a:t>
            </a:r>
            <a:r>
              <a:rPr lang="it-IT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risk per 5 kg/m2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518BBE-A6C4-9F8D-DC9B-C276B168FE11}"/>
              </a:ext>
            </a:extLst>
          </p:cNvPr>
          <p:cNvSpPr txBox="1"/>
          <p:nvPr/>
        </p:nvSpPr>
        <p:spPr>
          <a:xfrm>
            <a:off x="8984343" y="6454478"/>
            <a:ext cx="6277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38% </a:t>
            </a:r>
            <a:r>
              <a:rPr lang="it-IT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higher</a:t>
            </a:r>
            <a:r>
              <a:rPr lang="it-IT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risk per 5 kg/m2</a:t>
            </a:r>
          </a:p>
        </p:txBody>
      </p:sp>
    </p:spTree>
    <p:extLst>
      <p:ext uri="{BB962C8B-B14F-4D97-AF65-F5344CB8AC3E}">
        <p14:creationId xmlns:p14="http://schemas.microsoft.com/office/powerpoint/2010/main" val="4083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744E3B2-4E71-B77C-3B74-01BF415C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05438" cy="19173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magine 5" descr="Immagine che contiene testo, schermata, numero, linea&#10;&#10;Descrizione generata automaticamente">
            <a:extLst>
              <a:ext uri="{FF2B5EF4-FFF2-40B4-BE49-F238E27FC236}">
                <a16:creationId xmlns:a16="http://schemas.microsoft.com/office/drawing/2014/main" id="{3DE686C9-315B-B91B-56E6-E3B31D10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176" y="1706725"/>
            <a:ext cx="8334375" cy="51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0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11567FF-39C9-CE03-26DE-B7856B1E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" y="208345"/>
            <a:ext cx="6515100" cy="1823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2B87A00B-794B-2666-6E48-FADD4205E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469"/>
            <a:ext cx="6958013" cy="3453874"/>
          </a:xfrm>
          <a:prstGeom prst="rect">
            <a:avLst/>
          </a:prstGeom>
        </p:spPr>
      </p:pic>
      <p:pic>
        <p:nvPicPr>
          <p:cNvPr id="7" name="Immagine 6" descr="Immagine che contiene testo, schermata, Parallelo, numero&#10;&#10;Descrizione generata automaticamente">
            <a:extLst>
              <a:ext uri="{FF2B5EF4-FFF2-40B4-BE49-F238E27FC236}">
                <a16:creationId xmlns:a16="http://schemas.microsoft.com/office/drawing/2014/main" id="{08A0A8E7-E958-5CB1-9A4E-73C9C03BB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985" y="1214438"/>
            <a:ext cx="5387015" cy="51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3448B7-A94B-C8D3-9F20-1B8098337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3219" r="3333" b="2988"/>
          <a:stretch/>
        </p:blipFill>
        <p:spPr bwMode="auto">
          <a:xfrm>
            <a:off x="0" y="212834"/>
            <a:ext cx="9065172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schermata, Carattere, Parallelo&#10;&#10;Descrizione generata automaticamente">
            <a:extLst>
              <a:ext uri="{FF2B5EF4-FFF2-40B4-BE49-F238E27FC236}">
                <a16:creationId xmlns:a16="http://schemas.microsoft.com/office/drawing/2014/main" id="{6262626B-23A9-FDDA-7BC7-EB5943C9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851" y="1245171"/>
            <a:ext cx="3257790" cy="36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1C12DCCF-B430-D20C-4064-D7D74A7E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32"/>
            <a:ext cx="5684016" cy="1435962"/>
          </a:xfrm>
          <a:prstGeom prst="rect">
            <a:avLst/>
          </a:prstGeom>
        </p:spPr>
      </p:pic>
      <p:pic>
        <p:nvPicPr>
          <p:cNvPr id="3" name="Immagine 2" descr="Immagine che contiene linea, diagramma, origami&#10;&#10;Descrizione generata automaticamente">
            <a:extLst>
              <a:ext uri="{FF2B5EF4-FFF2-40B4-BE49-F238E27FC236}">
                <a16:creationId xmlns:a16="http://schemas.microsoft.com/office/drawing/2014/main" id="{3444D2F2-341B-C146-CA76-412273D5C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1" y="2161570"/>
            <a:ext cx="5380334" cy="3937780"/>
          </a:xfrm>
          <a:prstGeom prst="rect">
            <a:avLst/>
          </a:prstGeom>
        </p:spPr>
      </p:pic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A242BEF4-DE80-5D7A-2736-697AB238A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27" y="234632"/>
            <a:ext cx="6317673" cy="2417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 descr="Immagine che contiene schermata, testo, diagramma, linea&#10;&#10;Descrizione generata automaticamente">
            <a:extLst>
              <a:ext uri="{FF2B5EF4-FFF2-40B4-BE49-F238E27FC236}">
                <a16:creationId xmlns:a16="http://schemas.microsoft.com/office/drawing/2014/main" id="{1795D14A-7026-FC08-7A02-FDF69B446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69" y="2855200"/>
            <a:ext cx="5548965" cy="36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F03806-2B3E-BC4E-C8F3-137254F12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42" b="74359"/>
          <a:stretch/>
        </p:blipFill>
        <p:spPr>
          <a:xfrm>
            <a:off x="51574" y="372579"/>
            <a:ext cx="6486130" cy="137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8" descr="A graph showing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2BEAD572-7594-0CE7-950C-8FE7197F1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85" y="225805"/>
            <a:ext cx="5010412" cy="221047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4" name="Gruppo 16">
            <a:extLst>
              <a:ext uri="{FF2B5EF4-FFF2-40B4-BE49-F238E27FC236}">
                <a16:creationId xmlns:a16="http://schemas.microsoft.com/office/drawing/2014/main" id="{65BF41B3-DF11-D048-261D-1522517CE8BD}"/>
              </a:ext>
            </a:extLst>
          </p:cNvPr>
          <p:cNvGrpSpPr/>
          <p:nvPr/>
        </p:nvGrpSpPr>
        <p:grpSpPr>
          <a:xfrm>
            <a:off x="6524582" y="3506945"/>
            <a:ext cx="5338617" cy="2729142"/>
            <a:chOff x="-41389" y="515673"/>
            <a:chExt cx="6487649" cy="4308717"/>
          </a:xfrm>
        </p:grpSpPr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B0B8A70C-CAED-F81D-F039-B6EDFE74B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303" y="1055951"/>
              <a:ext cx="6253957" cy="3473188"/>
            </a:xfrm>
            <a:prstGeom prst="rect">
              <a:avLst/>
            </a:prstGeom>
          </p:spPr>
        </p:pic>
        <p:sp>
          <p:nvSpPr>
            <p:cNvPr id="6" name="CasellaDiTesto 2">
              <a:extLst>
                <a:ext uri="{FF2B5EF4-FFF2-40B4-BE49-F238E27FC236}">
                  <a16:creationId xmlns:a16="http://schemas.microsoft.com/office/drawing/2014/main" id="{2C1A6F0B-ECA6-5DF7-BF44-827232C70659}"/>
                </a:ext>
              </a:extLst>
            </p:cNvPr>
            <p:cNvSpPr txBox="1"/>
            <p:nvPr/>
          </p:nvSpPr>
          <p:spPr>
            <a:xfrm>
              <a:off x="-41389" y="515673"/>
              <a:ext cx="1522269" cy="58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002060"/>
                  </a:solidFill>
                </a:rPr>
                <a:t>DM-CVOT</a:t>
              </a:r>
            </a:p>
          </p:txBody>
        </p:sp>
        <p:cxnSp>
          <p:nvCxnSpPr>
            <p:cNvPr id="7" name="Connettore 1 5">
              <a:extLst>
                <a:ext uri="{FF2B5EF4-FFF2-40B4-BE49-F238E27FC236}">
                  <a16:creationId xmlns:a16="http://schemas.microsoft.com/office/drawing/2014/main" id="{CDD08A55-FB00-90ED-0C8C-675ADFD3C25C}"/>
                </a:ext>
              </a:extLst>
            </p:cNvPr>
            <p:cNvCxnSpPr/>
            <p:nvPr/>
          </p:nvCxnSpPr>
          <p:spPr>
            <a:xfrm>
              <a:off x="1929008" y="4529139"/>
              <a:ext cx="43423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13">
              <a:extLst>
                <a:ext uri="{FF2B5EF4-FFF2-40B4-BE49-F238E27FC236}">
                  <a16:creationId xmlns:a16="http://schemas.microsoft.com/office/drawing/2014/main" id="{3AB3F480-79F1-AA23-285A-2562FC5AD3A3}"/>
                </a:ext>
              </a:extLst>
            </p:cNvPr>
            <p:cNvSpPr txBox="1"/>
            <p:nvPr/>
          </p:nvSpPr>
          <p:spPr>
            <a:xfrm>
              <a:off x="4972833" y="4516613"/>
              <a:ext cx="1377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1</a:t>
              </a:r>
            </a:p>
          </p:txBody>
        </p:sp>
      </p:grpSp>
      <p:sp>
        <p:nvSpPr>
          <p:cNvPr id="9" name="CasellaDiTesto 12">
            <a:extLst>
              <a:ext uri="{FF2B5EF4-FFF2-40B4-BE49-F238E27FC236}">
                <a16:creationId xmlns:a16="http://schemas.microsoft.com/office/drawing/2014/main" id="{8613A8B2-3A7B-37DC-F868-45622C684B78}"/>
              </a:ext>
            </a:extLst>
          </p:cNvPr>
          <p:cNvSpPr txBox="1"/>
          <p:nvPr/>
        </p:nvSpPr>
        <p:spPr>
          <a:xfrm>
            <a:off x="7410753" y="6236087"/>
            <a:ext cx="4129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chemeClr val="accent1"/>
                </a:solidFill>
              </a:rPr>
              <a:t>Qiu</a:t>
            </a:r>
            <a:r>
              <a:rPr lang="it-IT" sz="1600" dirty="0">
                <a:solidFill>
                  <a:schemeClr val="accent1"/>
                </a:solidFill>
              </a:rPr>
              <a:t> M, </a:t>
            </a:r>
            <a:r>
              <a:rPr lang="it-IT" sz="1600" dirty="0" err="1">
                <a:solidFill>
                  <a:schemeClr val="accent1"/>
                </a:solidFill>
              </a:rPr>
              <a:t>Am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J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Cadiovasc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Drugs</a:t>
            </a:r>
            <a:r>
              <a:rPr lang="it-IT" sz="1600" dirty="0">
                <a:solidFill>
                  <a:schemeClr val="accent1"/>
                </a:solidFill>
              </a:rPr>
              <a:t>, 2022; 22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188E1C4E-B42F-5FA7-74F8-3DB828FE01D4}"/>
              </a:ext>
            </a:extLst>
          </p:cNvPr>
          <p:cNvSpPr txBox="1"/>
          <p:nvPr/>
        </p:nvSpPr>
        <p:spPr>
          <a:xfrm>
            <a:off x="6688685" y="2521370"/>
            <a:ext cx="4995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effectLst/>
                <a:latin typeface="GillSansNova"/>
              </a:rPr>
              <a:t>2023 ESC Guidelines for the management of </a:t>
            </a:r>
          </a:p>
          <a:p>
            <a:pPr algn="ctr"/>
            <a:r>
              <a:rPr lang="en-GB" sz="1800" dirty="0">
                <a:effectLst/>
                <a:latin typeface="GillSansNova"/>
              </a:rPr>
              <a:t>cardiovascular disease in patients with diabetes  </a:t>
            </a:r>
            <a:endParaRPr lang="en-GB" dirty="0"/>
          </a:p>
        </p:txBody>
      </p:sp>
      <p:pic>
        <p:nvPicPr>
          <p:cNvPr id="11" name="Immagine 10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CF30A4E0-B375-7715-5EE8-715DD1F7E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10" y="2266398"/>
            <a:ext cx="6074930" cy="434073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DF29527-4A33-0803-1F12-B3D74C434352}"/>
              </a:ext>
            </a:extLst>
          </p:cNvPr>
          <p:cNvSpPr/>
          <p:nvPr/>
        </p:nvSpPr>
        <p:spPr>
          <a:xfrm>
            <a:off x="152581" y="2798618"/>
            <a:ext cx="5818727" cy="1316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C6DB9FF-8F59-8818-CCCD-0138474F9402}"/>
              </a:ext>
            </a:extLst>
          </p:cNvPr>
          <p:cNvSpPr/>
          <p:nvPr/>
        </p:nvSpPr>
        <p:spPr>
          <a:xfrm>
            <a:off x="277273" y="4333018"/>
            <a:ext cx="5818727" cy="1541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E08EE01-C9A1-C8FE-9AD1-08064D884A41}"/>
              </a:ext>
            </a:extLst>
          </p:cNvPr>
          <p:cNvSpPr/>
          <p:nvPr/>
        </p:nvSpPr>
        <p:spPr>
          <a:xfrm>
            <a:off x="277273" y="3876277"/>
            <a:ext cx="5818727" cy="6957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5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99917D10-BAC6-E687-C699-E0A271458A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24" y="176988"/>
            <a:ext cx="6382830" cy="6504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6" descr="Versus Symbol: immagini, foto stock e grafica vettoriale | Shutterstock">
            <a:extLst>
              <a:ext uri="{FF2B5EF4-FFF2-40B4-BE49-F238E27FC236}">
                <a16:creationId xmlns:a16="http://schemas.microsoft.com/office/drawing/2014/main" id="{EA3E3A78-42B3-B3D3-9E52-547216879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1400" r="17290" b="7476"/>
          <a:stretch/>
        </p:blipFill>
        <p:spPr bwMode="auto">
          <a:xfrm>
            <a:off x="9387511" y="2882735"/>
            <a:ext cx="936104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36FF2560-C8C6-507A-6303-C85B689136C1}"/>
              </a:ext>
            </a:extLst>
          </p:cNvPr>
          <p:cNvSpPr txBox="1">
            <a:spLocks/>
          </p:cNvSpPr>
          <p:nvPr/>
        </p:nvSpPr>
        <p:spPr>
          <a:xfrm>
            <a:off x="7682131" y="2068644"/>
            <a:ext cx="4346863" cy="814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332A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altLang="de-DE" dirty="0">
                <a:solidFill>
                  <a:srgbClr val="FF0000"/>
                </a:solidFill>
              </a:rPr>
              <a:t>TERAPIA NORMOGLICEMIZZANTE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BB1E19B-BE65-2973-2FF9-0F6A15C83932}"/>
              </a:ext>
            </a:extLst>
          </p:cNvPr>
          <p:cNvSpPr txBox="1">
            <a:spLocks/>
          </p:cNvSpPr>
          <p:nvPr/>
        </p:nvSpPr>
        <p:spPr>
          <a:xfrm>
            <a:off x="7682131" y="4282747"/>
            <a:ext cx="4346863" cy="604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332A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altLang="de-DE" dirty="0">
                <a:solidFill>
                  <a:srgbClr val="FF0000"/>
                </a:solidFill>
              </a:rPr>
              <a:t>TERAPIA MULTI-TARGET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434</Words>
  <Application>Microsoft Macintosh PowerPoint</Application>
  <PresentationFormat>Widescreen</PresentationFormat>
  <Paragraphs>95</Paragraphs>
  <Slides>18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Century Gothic</vt:lpstr>
      <vt:lpstr>GillSansNova</vt:lpstr>
      <vt:lpstr>Tema di Office</vt:lpstr>
      <vt:lpstr>Presentazione standard di PowerPoint</vt:lpstr>
      <vt:lpstr>Presentazione standard di PowerPoint</vt:lpstr>
      <vt:lpstr>Excess Weight Is Associated with Increased Risk for T2D-related Complications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Guglielmo Beccuti</dc:creator>
  <cp:lastModifiedBy>Guglielmo Beccuti</cp:lastModifiedBy>
  <cp:revision>12</cp:revision>
  <dcterms:created xsi:type="dcterms:W3CDTF">2024-03-20T20:58:10Z</dcterms:created>
  <dcterms:modified xsi:type="dcterms:W3CDTF">2024-03-22T08:03:19Z</dcterms:modified>
</cp:coreProperties>
</file>